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102"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70A3930-4DE4-43A1-8C03-70B1471851B1}" type="datetimeFigureOut">
              <a:rPr lang="en-US" smtClean="0"/>
              <a:pPr/>
              <a:t>9/11/2013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B58EE4-A330-4E99-93F2-1AE4FC10F7D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70A3930-4DE4-43A1-8C03-70B1471851B1}" type="datetimeFigureOut">
              <a:rPr lang="en-US" smtClean="0"/>
              <a:pPr/>
              <a:t>9/11/2013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B58EE4-A330-4E99-93F2-1AE4FC10F7D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70A3930-4DE4-43A1-8C03-70B1471851B1}" type="datetimeFigureOut">
              <a:rPr lang="en-US" smtClean="0"/>
              <a:pPr/>
              <a:t>9/11/2013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B58EE4-A330-4E99-93F2-1AE4FC10F7D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70A3930-4DE4-43A1-8C03-70B1471851B1}" type="datetimeFigureOut">
              <a:rPr lang="en-US" smtClean="0"/>
              <a:pPr/>
              <a:t>9/11/2013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B58EE4-A330-4E99-93F2-1AE4FC10F7D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A3930-4DE4-43A1-8C03-70B1471851B1}" type="datetimeFigureOut">
              <a:rPr lang="en-US" smtClean="0"/>
              <a:pPr/>
              <a:t>9/11/2013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B58EE4-A330-4E99-93F2-1AE4FC10F7D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70A3930-4DE4-43A1-8C03-70B1471851B1}" type="datetimeFigureOut">
              <a:rPr lang="en-US" smtClean="0"/>
              <a:pPr/>
              <a:t>9/11/2013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B58EE4-A330-4E99-93F2-1AE4FC10F7D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70A3930-4DE4-43A1-8C03-70B1471851B1}" type="datetimeFigureOut">
              <a:rPr lang="en-US" smtClean="0"/>
              <a:pPr/>
              <a:t>9/11/2013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BB58EE4-A330-4E99-93F2-1AE4FC10F7D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70A3930-4DE4-43A1-8C03-70B1471851B1}" type="datetimeFigureOut">
              <a:rPr lang="en-US" smtClean="0"/>
              <a:pPr/>
              <a:t>9/11/2013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BB58EE4-A330-4E99-93F2-1AE4FC10F7D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A3930-4DE4-43A1-8C03-70B1471851B1}" type="datetimeFigureOut">
              <a:rPr lang="en-US" smtClean="0"/>
              <a:pPr/>
              <a:t>9/11/2013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BB58EE4-A330-4E99-93F2-1AE4FC10F7D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A3930-4DE4-43A1-8C03-70B1471851B1}" type="datetimeFigureOut">
              <a:rPr lang="en-US" smtClean="0"/>
              <a:pPr/>
              <a:t>9/11/2013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B58EE4-A330-4E99-93F2-1AE4FC10F7D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A3930-4DE4-43A1-8C03-70B1471851B1}" type="datetimeFigureOut">
              <a:rPr lang="en-US" smtClean="0"/>
              <a:pPr/>
              <a:t>9/11/2013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B58EE4-A330-4E99-93F2-1AE4FC10F7D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A3930-4DE4-43A1-8C03-70B1471851B1}" type="datetimeFigureOut">
              <a:rPr lang="en-US" smtClean="0"/>
              <a:pPr/>
              <a:t>9/11/2013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58EE4-A330-4E99-93F2-1AE4FC10F7D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pple.com/" TargetMode="External"/><Relationship Id="rId2" Type="http://schemas.openxmlformats.org/officeDocument/2006/relationships/hyperlink" Target="http://gizmodo.com/apples-double-iphone-day-roundup-everything-you-may-h-1286985234"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ishwaryab\Desktop\iphone5s-hero-xl-2013.png"/>
          <p:cNvPicPr>
            <a:picLocks noChangeAspect="1" noChangeArrowheads="1"/>
          </p:cNvPicPr>
          <p:nvPr/>
        </p:nvPicPr>
        <p:blipFill>
          <a:blip r:embed="rId2" cstate="print"/>
          <a:srcRect/>
          <a:stretch>
            <a:fillRect/>
          </a:stretch>
        </p:blipFill>
        <p:spPr bwMode="auto">
          <a:xfrm>
            <a:off x="2143108" y="785794"/>
            <a:ext cx="2000264" cy="1928826"/>
          </a:xfrm>
          <a:prstGeom prst="rect">
            <a:avLst/>
          </a:prstGeom>
          <a:noFill/>
        </p:spPr>
      </p:pic>
      <p:pic>
        <p:nvPicPr>
          <p:cNvPr id="1027" name="Picture 3" descr="C:\Users\aishwaryab\Desktop\iphone5c-hero-xl-2013.png"/>
          <p:cNvPicPr>
            <a:picLocks noChangeAspect="1" noChangeArrowheads="1"/>
          </p:cNvPicPr>
          <p:nvPr/>
        </p:nvPicPr>
        <p:blipFill>
          <a:blip r:embed="rId3" cstate="print"/>
          <a:srcRect/>
          <a:stretch>
            <a:fillRect/>
          </a:stretch>
        </p:blipFill>
        <p:spPr bwMode="auto">
          <a:xfrm>
            <a:off x="4786314" y="785794"/>
            <a:ext cx="2129567" cy="1928826"/>
          </a:xfrm>
          <a:prstGeom prst="rect">
            <a:avLst/>
          </a:prstGeom>
          <a:noFill/>
        </p:spPr>
      </p:pic>
      <p:sp>
        <p:nvSpPr>
          <p:cNvPr id="7" name="TextBox 6"/>
          <p:cNvSpPr txBox="1"/>
          <p:nvPr/>
        </p:nvSpPr>
        <p:spPr>
          <a:xfrm>
            <a:off x="500034" y="0"/>
            <a:ext cx="7929618" cy="923330"/>
          </a:xfrm>
          <a:prstGeom prst="rect">
            <a:avLst/>
          </a:prstGeom>
          <a:noFill/>
        </p:spPr>
        <p:txBody>
          <a:bodyPr wrap="square" rtlCol="0">
            <a:spAutoFit/>
          </a:bodyPr>
          <a:lstStyle/>
          <a:p>
            <a:endParaRPr lang="en-IN" b="1" u="sng" dirty="0" smtClean="0"/>
          </a:p>
          <a:p>
            <a:r>
              <a:rPr lang="en-IN" b="1" u="sng" dirty="0" smtClean="0"/>
              <a:t>Its </a:t>
            </a:r>
            <a:r>
              <a:rPr lang="en-IN" b="1" u="sng" dirty="0" err="1"/>
              <a:t>September:Two</a:t>
            </a:r>
            <a:r>
              <a:rPr lang="en-IN" b="1" u="sng" dirty="0"/>
              <a:t> New iPhones for apple lovers</a:t>
            </a:r>
            <a:endParaRPr lang="en-IN" dirty="0"/>
          </a:p>
          <a:p>
            <a:endParaRPr lang="en-IN" dirty="0"/>
          </a:p>
        </p:txBody>
      </p:sp>
      <p:sp>
        <p:nvSpPr>
          <p:cNvPr id="9" name="TextBox 8"/>
          <p:cNvSpPr txBox="1"/>
          <p:nvPr/>
        </p:nvSpPr>
        <p:spPr>
          <a:xfrm>
            <a:off x="428596" y="2857496"/>
            <a:ext cx="8286808" cy="3108543"/>
          </a:xfrm>
          <a:prstGeom prst="rect">
            <a:avLst/>
          </a:prstGeom>
          <a:noFill/>
        </p:spPr>
        <p:txBody>
          <a:bodyPr wrap="square" rtlCol="0">
            <a:spAutoFit/>
          </a:bodyPr>
          <a:lstStyle/>
          <a:p>
            <a:pPr algn="just"/>
            <a:r>
              <a:rPr lang="en-IN" sz="1400" dirty="0"/>
              <a:t>Apple raged the consumer world </a:t>
            </a:r>
            <a:r>
              <a:rPr lang="en-IN" sz="1400" dirty="0" smtClean="0"/>
              <a:t>today</a:t>
            </a:r>
            <a:r>
              <a:rPr lang="en-IN" sz="1400" dirty="0"/>
              <a:t>, announcing not one, but two new iPhones: The much awaited Iphone 5S and merely rumoured a </a:t>
            </a:r>
            <a:r>
              <a:rPr lang="en-IN" sz="1400" dirty="0" smtClean="0"/>
              <a:t>cheaper 5C model</a:t>
            </a:r>
            <a:r>
              <a:rPr lang="en-IN" sz="1400" dirty="0"/>
              <a:t> </a:t>
            </a:r>
            <a:r>
              <a:rPr lang="en-IN" sz="1400" dirty="0" smtClean="0"/>
              <a:t>in </a:t>
            </a:r>
            <a:r>
              <a:rPr lang="en-IN" sz="1400" dirty="0"/>
              <a:t>Cupertino.</a:t>
            </a:r>
          </a:p>
          <a:p>
            <a:pPr algn="just"/>
            <a:r>
              <a:rPr lang="en-IN" sz="1400" dirty="0" smtClean="0"/>
              <a:t>In </a:t>
            </a:r>
            <a:r>
              <a:rPr lang="en-IN" sz="1400" dirty="0"/>
              <a:t>the past, the company strategized lowering the price on older models when it introduced new ones. This year, Tim Cooks tried a discrete technique by releasing two new models: a low-cost iPhone 5C and a high-end iPhone 5S which comes in gold </a:t>
            </a:r>
            <a:r>
              <a:rPr lang="en-IN" sz="1400" dirty="0" smtClean="0"/>
              <a:t>!</a:t>
            </a:r>
          </a:p>
          <a:p>
            <a:pPr algn="just"/>
            <a:r>
              <a:rPr lang="en-IN" sz="1400" dirty="0" smtClean="0"/>
              <a:t>The </a:t>
            </a:r>
            <a:r>
              <a:rPr lang="en-IN" sz="1400" dirty="0"/>
              <a:t>leading enhanced feature that belongs only to the 5s is the redesigned Home button with </a:t>
            </a:r>
            <a:r>
              <a:rPr lang="en-IN" sz="1400" dirty="0" smtClean="0"/>
              <a:t>a </a:t>
            </a:r>
            <a:r>
              <a:rPr lang="en-IN" sz="1400" dirty="0" err="1" smtClean="0"/>
              <a:t>saffire</a:t>
            </a:r>
            <a:r>
              <a:rPr lang="en-IN" sz="1400" dirty="0" smtClean="0"/>
              <a:t> </a:t>
            </a:r>
            <a:r>
              <a:rPr lang="en-IN" sz="1400" dirty="0"/>
              <a:t>ring on it embedded with a fingerprint sensor. Starting in iOS 7, of course, with the new technology as Apple calls it, Touch ID, users can authorize purchases in iTunes, the App Store, or in iBooks by simply using their </a:t>
            </a:r>
            <a:r>
              <a:rPr lang="en-IN" sz="1400" dirty="0" smtClean="0"/>
              <a:t>thumbprint. Pretty elegant! </a:t>
            </a:r>
            <a:r>
              <a:rPr lang="en-IN" sz="1400" dirty="0"/>
              <a:t> </a:t>
            </a:r>
            <a:endParaRPr lang="en-IN" sz="1400" dirty="0" smtClean="0"/>
          </a:p>
          <a:p>
            <a:pPr algn="just"/>
            <a:r>
              <a:rPr lang="en-IN" sz="1400" dirty="0" smtClean="0"/>
              <a:t>The device is now capable of detecting the unique ridges in your fingertips, allowing you to bypass the </a:t>
            </a:r>
            <a:r>
              <a:rPr lang="en-IN" sz="1400" dirty="0" err="1" smtClean="0"/>
              <a:t>passcode</a:t>
            </a:r>
            <a:r>
              <a:rPr lang="en-IN" sz="1400" dirty="0" smtClean="0"/>
              <a:t> completely, not to mention downloading and purchasing apps and iTunes content. It's able to store up to five individual fingerprints, which is helpful if you have multiple people in your family who want to use the same device.</a:t>
            </a:r>
            <a:endParaRPr lang="en-IN" sz="1400" dirty="0"/>
          </a:p>
          <a:p>
            <a:endParaRPr lang="en-IN"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42852"/>
            <a:ext cx="8072494" cy="7509748"/>
          </a:xfrm>
          <a:prstGeom prst="rect">
            <a:avLst/>
          </a:prstGeom>
          <a:noFill/>
        </p:spPr>
        <p:txBody>
          <a:bodyPr wrap="square" rtlCol="0">
            <a:spAutoFit/>
          </a:bodyPr>
          <a:lstStyle/>
          <a:p>
            <a:pPr algn="just"/>
            <a:r>
              <a:rPr lang="en-IN" sz="1400" dirty="0" smtClean="0"/>
              <a:t>Touch ID is a great addition and some of the new camera features are clever; not to mention the fact that iOS 7 is a huge change over previous versions of the OS.</a:t>
            </a:r>
          </a:p>
          <a:p>
            <a:pPr algn="just"/>
            <a:r>
              <a:rPr lang="en-IN" sz="500" dirty="0" smtClean="0"/>
              <a:t> </a:t>
            </a:r>
          </a:p>
          <a:p>
            <a:pPr algn="just"/>
            <a:r>
              <a:rPr lang="en-IN" sz="1400" b="1" u="sng" dirty="0" smtClean="0"/>
              <a:t>Design:</a:t>
            </a:r>
            <a:r>
              <a:rPr lang="en-IN" sz="1400" dirty="0" smtClean="0"/>
              <a:t> </a:t>
            </a:r>
          </a:p>
          <a:p>
            <a:pPr algn="just"/>
            <a:r>
              <a:rPr lang="en-IN" sz="1400" dirty="0" smtClean="0"/>
              <a:t>The iPhone 5S is made of aluminium and comes in silver, gold, and space gray. </a:t>
            </a:r>
            <a:endParaRPr lang="en-IN" sz="1400" dirty="0" smtClean="0"/>
          </a:p>
          <a:p>
            <a:pPr algn="just"/>
            <a:r>
              <a:rPr lang="en-IN" sz="1400" dirty="0" smtClean="0"/>
              <a:t>The </a:t>
            </a:r>
            <a:r>
              <a:rPr lang="en-IN" sz="1400" dirty="0" smtClean="0"/>
              <a:t>phone is motorized by a new chip called the A7 that Schiller called the </a:t>
            </a:r>
            <a:endParaRPr lang="en-IN" sz="1400" dirty="0" smtClean="0"/>
          </a:p>
          <a:p>
            <a:pPr algn="just"/>
            <a:r>
              <a:rPr lang="en-IN" sz="1400" dirty="0" smtClean="0"/>
              <a:t>first </a:t>
            </a:r>
            <a:r>
              <a:rPr lang="en-IN" sz="1400" dirty="0" smtClean="0"/>
              <a:t>ever 64-bit smartphone chip which jams in over a billion transistors. </a:t>
            </a:r>
            <a:endParaRPr lang="en-IN" sz="1400" dirty="0" smtClean="0"/>
          </a:p>
          <a:p>
            <a:pPr algn="just"/>
            <a:r>
              <a:rPr lang="en-IN" sz="1400" dirty="0" smtClean="0"/>
              <a:t>Meanwhile</a:t>
            </a:r>
            <a:r>
              <a:rPr lang="en-IN" sz="1400" dirty="0" smtClean="0"/>
              <a:t>, the iPhone 5C is a lower-cost plastic model wrapped in one of </a:t>
            </a:r>
            <a:endParaRPr lang="en-IN" sz="1400" dirty="0" smtClean="0"/>
          </a:p>
          <a:p>
            <a:pPr algn="just"/>
            <a:r>
              <a:rPr lang="en-IN" sz="1400" dirty="0" smtClean="0"/>
              <a:t>five </a:t>
            </a:r>
            <a:r>
              <a:rPr lang="en-IN" sz="1400" dirty="0" smtClean="0"/>
              <a:t>colors: lime green, white, yellow, red and bright blue. It has a 4-inch </a:t>
            </a:r>
            <a:endParaRPr lang="en-IN" sz="1400" dirty="0" smtClean="0"/>
          </a:p>
          <a:p>
            <a:pPr algn="just"/>
            <a:r>
              <a:rPr lang="en-IN" sz="1400" dirty="0" smtClean="0"/>
              <a:t>Retina </a:t>
            </a:r>
            <a:r>
              <a:rPr lang="en-IN" sz="1400" dirty="0" smtClean="0"/>
              <a:t>display, and the same 8-megapixel rear camera and A6 processor </a:t>
            </a:r>
            <a:endParaRPr lang="en-IN" sz="1400" dirty="0" smtClean="0"/>
          </a:p>
          <a:p>
            <a:pPr algn="just"/>
            <a:r>
              <a:rPr lang="en-IN" sz="1400" dirty="0" smtClean="0"/>
              <a:t>as </a:t>
            </a:r>
            <a:r>
              <a:rPr lang="en-IN" sz="1400" dirty="0" smtClean="0"/>
              <a:t>the iPhone 5.</a:t>
            </a:r>
          </a:p>
          <a:p>
            <a:pPr algn="just"/>
            <a:endParaRPr lang="en-IN" sz="500" dirty="0" smtClean="0"/>
          </a:p>
          <a:p>
            <a:pPr algn="just"/>
            <a:r>
              <a:rPr lang="en-IN" sz="1400" b="1" u="sng" dirty="0" smtClean="0"/>
              <a:t>The Guts :</a:t>
            </a:r>
            <a:endParaRPr lang="en-IN" sz="1400" dirty="0" smtClean="0"/>
          </a:p>
          <a:p>
            <a:pPr algn="just"/>
            <a:r>
              <a:rPr lang="en-IN" sz="1400" dirty="0" smtClean="0"/>
              <a:t>It looks exactly like how the iPhone 5 looked last year but with improved </a:t>
            </a:r>
          </a:p>
          <a:p>
            <a:pPr algn="just"/>
            <a:r>
              <a:rPr lang="en-IN" sz="1400" dirty="0" smtClean="0"/>
              <a:t>internals and guts that will make everything run even faster. Twice as fast, </a:t>
            </a:r>
          </a:p>
          <a:p>
            <a:pPr algn="just"/>
            <a:r>
              <a:rPr lang="en-IN" sz="1400" dirty="0" smtClean="0"/>
              <a:t>Apple claims. Oh and it also has a fingerprint scanner."You can simply touch </a:t>
            </a:r>
          </a:p>
          <a:p>
            <a:pPr algn="just"/>
            <a:r>
              <a:rPr lang="en-IN" sz="1400" dirty="0" smtClean="0"/>
              <a:t>your home button to unlock your phone," Schiller explained. Aside with the</a:t>
            </a:r>
          </a:p>
          <a:p>
            <a:pPr algn="just"/>
            <a:r>
              <a:rPr lang="en-IN" sz="1400" dirty="0" smtClean="0"/>
              <a:t> A7, Apple is using a "motion coprocessor" in the 5S called the M7. It </a:t>
            </a:r>
          </a:p>
          <a:p>
            <a:pPr algn="just"/>
            <a:r>
              <a:rPr lang="en-IN" sz="1400" dirty="0" smtClean="0"/>
              <a:t>continuously measures motion data with an accelerometer, gyroscope and </a:t>
            </a:r>
          </a:p>
          <a:p>
            <a:pPr algn="just"/>
            <a:r>
              <a:rPr lang="en-IN" sz="1400" dirty="0" smtClean="0"/>
              <a:t>compass support. It's supposed to "facilitate a new generation of health and </a:t>
            </a:r>
          </a:p>
          <a:p>
            <a:pPr algn="just"/>
            <a:r>
              <a:rPr lang="en-IN" sz="1400" dirty="0" smtClean="0"/>
              <a:t>fitness apps" by letting apps use all that motion data without tapping into the A7.</a:t>
            </a:r>
          </a:p>
          <a:p>
            <a:pPr algn="just"/>
            <a:endParaRPr lang="en-IN" sz="500" b="1" u="sng" dirty="0" smtClean="0"/>
          </a:p>
          <a:p>
            <a:pPr algn="just"/>
            <a:r>
              <a:rPr lang="en-IN" sz="1400" b="1" u="sng" dirty="0" smtClean="0"/>
              <a:t>Battery Life</a:t>
            </a:r>
            <a:endParaRPr lang="en-IN" sz="1400" dirty="0" smtClean="0"/>
          </a:p>
          <a:p>
            <a:pPr algn="just"/>
            <a:r>
              <a:rPr lang="en-IN" sz="1400" dirty="0" smtClean="0"/>
              <a:t>The iPhone 5S has slightly better battery life with ten hours talk time, ten hours LTE browsing, and 250 hours standby. That's an upgrade over last year's eight hours of talk time, eight hours of LTE browsing and 225 hours of standby. We'll have to witness how this actually works in real world application though.</a:t>
            </a:r>
          </a:p>
          <a:p>
            <a:pPr algn="just"/>
            <a:r>
              <a:rPr lang="en-IN" sz="500" dirty="0" smtClean="0"/>
              <a:t> </a:t>
            </a:r>
          </a:p>
          <a:p>
            <a:pPr algn="just"/>
            <a:r>
              <a:rPr lang="en-IN" sz="1400" b="1" u="sng" dirty="0" smtClean="0"/>
              <a:t>Price and Availability</a:t>
            </a:r>
            <a:endParaRPr lang="en-IN" sz="1400" dirty="0" smtClean="0"/>
          </a:p>
          <a:p>
            <a:pPr algn="just"/>
            <a:r>
              <a:rPr lang="en-IN" sz="1400" dirty="0" smtClean="0"/>
              <a:t>The 5S </a:t>
            </a:r>
            <a:r>
              <a:rPr lang="en-IN" sz="1400" dirty="0" err="1" smtClean="0"/>
              <a:t>iphone</a:t>
            </a:r>
            <a:r>
              <a:rPr lang="en-IN" sz="1400" dirty="0" smtClean="0"/>
              <a:t> will sell for $199 for a 16GB model, $299 for the 32GB version, and $399 for the top-end 64GB version; it will be available on Sept. 20 in the U.S. and eight other countries, including China.</a:t>
            </a:r>
          </a:p>
          <a:p>
            <a:pPr algn="just"/>
            <a:r>
              <a:rPr lang="en-IN" sz="1400" dirty="0" smtClean="0"/>
              <a:t>The iPhone 5C will cost $99 for 16GB and $199 for 32GB. Off contract prices are way rougher: $549 and $649 </a:t>
            </a:r>
            <a:r>
              <a:rPr lang="en-IN" sz="1400" dirty="0" smtClean="0"/>
              <a:t>respectively. As </a:t>
            </a:r>
            <a:r>
              <a:rPr lang="en-IN" sz="1400" dirty="0" smtClean="0"/>
              <a:t>expected, the iPhone 5C isn't full of new guts, but it's not the 4s either; it's basically the iPhone 5 in plastic.</a:t>
            </a:r>
          </a:p>
          <a:p>
            <a:pPr algn="just"/>
            <a:endParaRPr lang="en-IN" sz="1400" dirty="0" smtClean="0"/>
          </a:p>
          <a:p>
            <a:pPr algn="just"/>
            <a:r>
              <a:rPr lang="en-IN" sz="1400" b="1" dirty="0" smtClean="0"/>
              <a:t> </a:t>
            </a:r>
            <a:endParaRPr lang="en-IN" sz="1400" dirty="0" smtClean="0"/>
          </a:p>
          <a:p>
            <a:pPr algn="just"/>
            <a:endParaRPr lang="en-IN" sz="1400" dirty="0"/>
          </a:p>
        </p:txBody>
      </p:sp>
      <p:pic>
        <p:nvPicPr>
          <p:cNvPr id="1026" name="Picture 2" descr="C:\Users\aishwaryab\Desktop\ku-xlarge.jpg"/>
          <p:cNvPicPr>
            <a:picLocks noChangeAspect="1" noChangeArrowheads="1"/>
          </p:cNvPicPr>
          <p:nvPr/>
        </p:nvPicPr>
        <p:blipFill>
          <a:blip r:embed="rId2"/>
          <a:srcRect/>
          <a:stretch>
            <a:fillRect/>
          </a:stretch>
        </p:blipFill>
        <p:spPr bwMode="auto">
          <a:xfrm>
            <a:off x="6481095" y="2643182"/>
            <a:ext cx="2162871" cy="1571636"/>
          </a:xfrm>
          <a:prstGeom prst="rect">
            <a:avLst/>
          </a:prstGeom>
          <a:noFill/>
          <a:ln>
            <a:solidFill>
              <a:schemeClr val="tx1"/>
            </a:solidFill>
          </a:ln>
        </p:spPr>
      </p:pic>
      <p:pic>
        <p:nvPicPr>
          <p:cNvPr id="2" name="Picture 2"/>
          <p:cNvPicPr>
            <a:picLocks noChangeAspect="1" noChangeArrowheads="1"/>
          </p:cNvPicPr>
          <p:nvPr/>
        </p:nvPicPr>
        <p:blipFill>
          <a:blip r:embed="rId3"/>
          <a:srcRect/>
          <a:stretch>
            <a:fillRect/>
          </a:stretch>
        </p:blipFill>
        <p:spPr bwMode="auto">
          <a:xfrm>
            <a:off x="6500826" y="714356"/>
            <a:ext cx="2109116" cy="164307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285728"/>
            <a:ext cx="8072494" cy="6047809"/>
          </a:xfrm>
          <a:prstGeom prst="rect">
            <a:avLst/>
          </a:prstGeom>
          <a:noFill/>
        </p:spPr>
        <p:txBody>
          <a:bodyPr wrap="square" rtlCol="0">
            <a:spAutoFit/>
          </a:bodyPr>
          <a:lstStyle/>
          <a:p>
            <a:r>
              <a:rPr lang="en-IN" sz="1400" b="1" u="sng" dirty="0" smtClean="0"/>
              <a:t>Camera </a:t>
            </a:r>
            <a:r>
              <a:rPr lang="en-IN" sz="1400" dirty="0" smtClean="0"/>
              <a:t>:</a:t>
            </a:r>
          </a:p>
          <a:p>
            <a:r>
              <a:rPr lang="en-IN" sz="1400" dirty="0" smtClean="0"/>
              <a:t>With every new iPhone, Apple has focused on creation of a better </a:t>
            </a:r>
          </a:p>
          <a:p>
            <a:r>
              <a:rPr lang="en-IN" sz="1400" dirty="0" smtClean="0"/>
              <a:t>camera. Apple calls it "the iSight" camera. The iPhone 5S also has </a:t>
            </a:r>
          </a:p>
          <a:p>
            <a:r>
              <a:rPr lang="en-IN" sz="1400" dirty="0" smtClean="0"/>
              <a:t>an impressive-sounding camera. The iPhone 5S has dual-LED flash . </a:t>
            </a:r>
          </a:p>
          <a:p>
            <a:r>
              <a:rPr lang="en-IN" sz="1400" dirty="0" smtClean="0"/>
              <a:t>The dual-LED flash in the 5S may help make your pictures look more </a:t>
            </a:r>
          </a:p>
          <a:p>
            <a:r>
              <a:rPr lang="en-IN" sz="1400" dirty="0" smtClean="0"/>
              <a:t>natural and balanced because the iPhone can combine the right </a:t>
            </a:r>
          </a:p>
          <a:p>
            <a:r>
              <a:rPr lang="en-IN" sz="1400" dirty="0" smtClean="0"/>
              <a:t>percentage and intensity of the two bulbs to create 1,000 different </a:t>
            </a:r>
          </a:p>
          <a:p>
            <a:r>
              <a:rPr lang="en-IN" sz="1400" dirty="0" smtClean="0"/>
              <a:t>deviations of a flash. Megapixel-wise, the story remains the same at </a:t>
            </a:r>
          </a:p>
          <a:p>
            <a:r>
              <a:rPr lang="en-IN" sz="1400" dirty="0" smtClean="0"/>
              <a:t>8-megapixels. that means the camera has 33 percent greater light </a:t>
            </a:r>
          </a:p>
          <a:p>
            <a:r>
              <a:rPr lang="en-IN" sz="1400" dirty="0" smtClean="0"/>
              <a:t>sensitivity, which might make better looking pictures.</a:t>
            </a:r>
          </a:p>
          <a:p>
            <a:r>
              <a:rPr lang="en-IN" sz="1400" dirty="0" smtClean="0"/>
              <a:t>The 5S camera comes with autofocus that's twice as fast, auto image</a:t>
            </a:r>
          </a:p>
          <a:p>
            <a:r>
              <a:rPr lang="en-IN" sz="1400" dirty="0" smtClean="0"/>
              <a:t> stabilization, and a new burst mode to capture ten frames per second. The iPhone will evaluate all those burst shots and show you what it thinks your best shot is. The iPhone 5S also has a slow-motion camera that allows it to record 720p video at 120FPS.</a:t>
            </a:r>
          </a:p>
          <a:p>
            <a:pPr algn="just"/>
            <a:endParaRPr lang="en-US" sz="500" dirty="0" smtClean="0"/>
          </a:p>
          <a:p>
            <a:pPr algn="just"/>
            <a:endParaRPr lang="en-US" sz="1400" dirty="0" smtClean="0"/>
          </a:p>
          <a:p>
            <a:pPr algn="just"/>
            <a:r>
              <a:rPr lang="en-IN" sz="1400" dirty="0" smtClean="0"/>
              <a:t>The "throw colors at it" approach has worked beautifully for Apple in the past.</a:t>
            </a:r>
          </a:p>
          <a:p>
            <a:pPr algn="just"/>
            <a:r>
              <a:rPr lang="en-IN" sz="1400" dirty="0" smtClean="0"/>
              <a:t>By and large, it's a marketing tool to get the masses to pay attention to the iPhone name.</a:t>
            </a:r>
          </a:p>
          <a:p>
            <a:pPr algn="just"/>
            <a:r>
              <a:rPr lang="en-IN" sz="1400" dirty="0" smtClean="0"/>
              <a:t>Stock price is escalating the pressure on CEO Tim Cook to prove he's the right leader to carry on the legacy of co-founder Steve Jobs.</a:t>
            </a:r>
          </a:p>
          <a:p>
            <a:pPr algn="just"/>
            <a:r>
              <a:rPr lang="en-IN" sz="1400" dirty="0" smtClean="0"/>
              <a:t>You can start buying the iPhone 5S on Friday September 20</a:t>
            </a:r>
            <a:r>
              <a:rPr lang="en-IN" sz="1400" baseline="30000" dirty="0" smtClean="0"/>
              <a:t>th</a:t>
            </a:r>
            <a:r>
              <a:rPr lang="en-IN" sz="1400" dirty="0" smtClean="0"/>
              <a:t>,2013.</a:t>
            </a:r>
          </a:p>
          <a:p>
            <a:pPr algn="just"/>
            <a:r>
              <a:rPr lang="en-IN" sz="1400" dirty="0" smtClean="0"/>
              <a:t>Hold your fire for IOS 7 will be out September 18 with even more new features. </a:t>
            </a:r>
          </a:p>
          <a:p>
            <a:pPr algn="just"/>
            <a:endParaRPr lang="en-US" sz="1400" dirty="0" smtClean="0"/>
          </a:p>
          <a:p>
            <a:pPr algn="just"/>
            <a:r>
              <a:rPr lang="en-US" sz="1400" dirty="0" smtClean="0"/>
              <a:t>Sources : </a:t>
            </a:r>
            <a:r>
              <a:rPr lang="en-IN" sz="1400" dirty="0" smtClean="0">
                <a:hlinkClick r:id="rId2"/>
              </a:rPr>
              <a:t>http://gizmodo.com/apples-double-iphone-day-roundup-everything-you-may-h-1286985234</a:t>
            </a:r>
            <a:endParaRPr lang="en-IN" sz="1400" dirty="0" smtClean="0"/>
          </a:p>
          <a:p>
            <a:pPr algn="just"/>
            <a:r>
              <a:rPr lang="en-US" sz="1400" dirty="0" smtClean="0"/>
              <a:t>                 </a:t>
            </a:r>
            <a:r>
              <a:rPr lang="en-IN" sz="1400" dirty="0" smtClean="0">
                <a:hlinkClick r:id="rId3"/>
              </a:rPr>
              <a:t>http://www.apple.com</a:t>
            </a:r>
            <a:endParaRPr lang="en-IN" sz="1400" dirty="0" smtClean="0"/>
          </a:p>
          <a:p>
            <a:pPr algn="just"/>
            <a:endParaRPr lang="en-IN" sz="1400" dirty="0" smtClean="0"/>
          </a:p>
          <a:p>
            <a:pPr algn="just"/>
            <a:r>
              <a:rPr lang="en-IN" sz="1400" dirty="0" smtClean="0"/>
              <a:t> </a:t>
            </a:r>
          </a:p>
          <a:p>
            <a:endParaRPr lang="en-IN" sz="1400" dirty="0"/>
          </a:p>
        </p:txBody>
      </p:sp>
      <p:pic>
        <p:nvPicPr>
          <p:cNvPr id="3" name="Picture 3" descr="C:\Users\aishwaryab\Desktop\ku-xlarge.gif"/>
          <p:cNvPicPr>
            <a:picLocks noChangeAspect="1" noChangeArrowheads="1" noCrop="1"/>
          </p:cNvPicPr>
          <p:nvPr/>
        </p:nvPicPr>
        <p:blipFill>
          <a:blip r:embed="rId4"/>
          <a:srcRect/>
          <a:stretch>
            <a:fillRect/>
          </a:stretch>
        </p:blipFill>
        <p:spPr bwMode="auto">
          <a:xfrm>
            <a:off x="5715008" y="642918"/>
            <a:ext cx="2540017" cy="1857388"/>
          </a:xfrm>
          <a:prstGeom prst="rect">
            <a:avLst/>
          </a:prstGeom>
          <a:noFill/>
          <a:ln>
            <a:solidFill>
              <a:schemeClr val="tx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345</Words>
  <Application>Microsoft Office PowerPoint</Application>
  <PresentationFormat>On-screen Show (4:3)</PresentationFormat>
  <Paragraphs>59</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Slide 1</vt:lpstr>
      <vt:lpstr>Slide 2</vt:lpstr>
      <vt:lpstr>Slide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aishwaryab</dc:creator>
  <cp:lastModifiedBy>aishwaryab</cp:lastModifiedBy>
  <cp:revision>10</cp:revision>
  <dcterms:created xsi:type="dcterms:W3CDTF">2013-09-11T09:00:38Z</dcterms:created>
  <dcterms:modified xsi:type="dcterms:W3CDTF">2013-09-11T10:09:40Z</dcterms:modified>
</cp:coreProperties>
</file>